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Bitter Medium"/>
      <p:regular r:id="rId14"/>
    </p:embeddedFont>
    <p:embeddedFont>
      <p:font typeface="Bitter Medium"/>
      <p:regular r:id="rId15"/>
    </p:embeddedFont>
    <p:embeddedFont>
      <p:font typeface="Bitter Medium"/>
      <p:regular r:id="rId16"/>
    </p:embeddedFont>
    <p:embeddedFont>
      <p:font typeface="Bitter Medium"/>
      <p:regular r:id="rId17"/>
    </p:embeddedFont>
    <p:embeddedFont>
      <p:font typeface="Open Sans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8204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Trabajo Integrador Programación 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39766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Algoritmos de Búsqueda y Ordenamiento en Python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54842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Autores: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Albertini Hugo Agustín, Calcatelli Renzo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1664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Comisión: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M2025-1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78453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6061"/>
            <a:ext cx="64641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Introducción y Objetivos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9150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65260" y="195750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19928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Fundamentos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2483287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Algoritmos de búsqueda y ordenamiento son clave en programación.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36627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65260" y="370522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017306" y="37405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Enfoque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017306" y="423100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Implementar y comparar algoritmos clásicos en Python.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0475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65260" y="509004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125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Importancia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61582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Optimizan recursos en bases de datos y análisis de datos.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80190" y="643235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65260" y="647485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017306" y="6510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Objetivos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017306" y="700063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Implementar, comparar rendimiento, analizar ventajas y validar.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6136" y="518517"/>
            <a:ext cx="3687366" cy="460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Algoritmos Clásicos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737354" y="1366480"/>
            <a:ext cx="7890510" cy="471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Este trabajo explora algoritmos de ordenamiento como Bubble, Selection, Insertion, Quicksort y Mergesort, y algoritmos de búsqueda como Lineal y Binaria. Cada uno tiene características de rendimiento y uso específicas.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516136" y="1200626"/>
            <a:ext cx="15240" cy="803672"/>
          </a:xfrm>
          <a:prstGeom prst="rect">
            <a:avLst/>
          </a:prstGeom>
          <a:solidFill>
            <a:srgbClr val="D2600F"/>
          </a:solidFill>
          <a:ln/>
        </p:spPr>
      </p:sp>
      <p:sp>
        <p:nvSpPr>
          <p:cNvPr id="6" name="Shape 3"/>
          <p:cNvSpPr/>
          <p:nvPr/>
        </p:nvSpPr>
        <p:spPr>
          <a:xfrm>
            <a:off x="516136" y="2336006"/>
            <a:ext cx="4130040" cy="923925"/>
          </a:xfrm>
          <a:prstGeom prst="roundRect">
            <a:avLst>
              <a:gd name="adj" fmla="val 670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659255" y="2491026"/>
            <a:ext cx="1843683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Bubble Sort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71155" y="2868930"/>
            <a:ext cx="3820001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Simple</a:t>
            </a:r>
            <a:endParaRPr lang="en-US" sz="1150" dirty="0"/>
          </a:p>
        </p:txBody>
      </p:sp>
      <p:sp>
        <p:nvSpPr>
          <p:cNvPr id="9" name="Shape 6"/>
          <p:cNvSpPr/>
          <p:nvPr/>
        </p:nvSpPr>
        <p:spPr>
          <a:xfrm>
            <a:off x="516136" y="3407331"/>
            <a:ext cx="4130040" cy="923925"/>
          </a:xfrm>
          <a:prstGeom prst="roundRect">
            <a:avLst>
              <a:gd name="adj" fmla="val 670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659255" y="3562350"/>
            <a:ext cx="1843683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Selection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671155" y="3940254"/>
            <a:ext cx="3820001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Simple</a:t>
            </a:r>
            <a:endParaRPr lang="en-US" sz="1150" dirty="0"/>
          </a:p>
        </p:txBody>
      </p:sp>
      <p:sp>
        <p:nvSpPr>
          <p:cNvPr id="12" name="Shape 9"/>
          <p:cNvSpPr/>
          <p:nvPr/>
        </p:nvSpPr>
        <p:spPr>
          <a:xfrm>
            <a:off x="516136" y="4478655"/>
            <a:ext cx="4130040" cy="923925"/>
          </a:xfrm>
          <a:prstGeom prst="roundRect">
            <a:avLst>
              <a:gd name="adj" fmla="val 670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659255" y="4633674"/>
            <a:ext cx="1843683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Insertion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671155" y="5011579"/>
            <a:ext cx="3820001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Eficiente en listas pequeñas</a:t>
            </a:r>
            <a:endParaRPr lang="en-US" sz="1150" dirty="0"/>
          </a:p>
        </p:txBody>
      </p:sp>
      <p:sp>
        <p:nvSpPr>
          <p:cNvPr id="15" name="Shape 12"/>
          <p:cNvSpPr/>
          <p:nvPr/>
        </p:nvSpPr>
        <p:spPr>
          <a:xfrm>
            <a:off x="516136" y="5549979"/>
            <a:ext cx="4130040" cy="923925"/>
          </a:xfrm>
          <a:prstGeom prst="roundRect">
            <a:avLst>
              <a:gd name="adj" fmla="val 670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1659255" y="5704999"/>
            <a:ext cx="1843683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Quicksort</a:t>
            </a:r>
            <a:endParaRPr lang="en-US" sz="1450" dirty="0"/>
          </a:p>
        </p:txBody>
      </p:sp>
      <p:sp>
        <p:nvSpPr>
          <p:cNvPr id="17" name="Text 14"/>
          <p:cNvSpPr/>
          <p:nvPr/>
        </p:nvSpPr>
        <p:spPr>
          <a:xfrm>
            <a:off x="671155" y="6082903"/>
            <a:ext cx="3820001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Rápido</a:t>
            </a:r>
            <a:endParaRPr lang="en-US" sz="1150" dirty="0"/>
          </a:p>
        </p:txBody>
      </p:sp>
      <p:sp>
        <p:nvSpPr>
          <p:cNvPr id="18" name="Shape 15"/>
          <p:cNvSpPr/>
          <p:nvPr/>
        </p:nvSpPr>
        <p:spPr>
          <a:xfrm>
            <a:off x="516136" y="6621304"/>
            <a:ext cx="4130040" cy="923925"/>
          </a:xfrm>
          <a:prstGeom prst="roundRect">
            <a:avLst>
              <a:gd name="adj" fmla="val 670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1659255" y="6776323"/>
            <a:ext cx="1843683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Mergesort</a:t>
            </a:r>
            <a:endParaRPr lang="en-US" sz="1450" dirty="0"/>
          </a:p>
        </p:txBody>
      </p:sp>
      <p:sp>
        <p:nvSpPr>
          <p:cNvPr id="20" name="Text 17"/>
          <p:cNvSpPr/>
          <p:nvPr/>
        </p:nvSpPr>
        <p:spPr>
          <a:xfrm>
            <a:off x="671155" y="7154227"/>
            <a:ext cx="3820001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Consistente, requiere espacio</a:t>
            </a:r>
            <a:endParaRPr lang="en-US" sz="1150" dirty="0"/>
          </a:p>
        </p:txBody>
      </p:sp>
      <p:sp>
        <p:nvSpPr>
          <p:cNvPr id="21" name="Shape 18"/>
          <p:cNvSpPr/>
          <p:nvPr/>
        </p:nvSpPr>
        <p:spPr>
          <a:xfrm>
            <a:off x="5013603" y="3942993"/>
            <a:ext cx="3621762" cy="923925"/>
          </a:xfrm>
          <a:prstGeom prst="roundRect">
            <a:avLst>
              <a:gd name="adj" fmla="val 670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5902643" y="4098012"/>
            <a:ext cx="1843683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Lineal</a:t>
            </a:r>
            <a:endParaRPr lang="en-US" sz="1450" dirty="0"/>
          </a:p>
        </p:txBody>
      </p:sp>
      <p:sp>
        <p:nvSpPr>
          <p:cNvPr id="23" name="Text 20"/>
          <p:cNvSpPr/>
          <p:nvPr/>
        </p:nvSpPr>
        <p:spPr>
          <a:xfrm>
            <a:off x="5168622" y="4475917"/>
            <a:ext cx="3311723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Simple</a:t>
            </a:r>
            <a:endParaRPr lang="en-US" sz="1150" dirty="0"/>
          </a:p>
        </p:txBody>
      </p:sp>
      <p:sp>
        <p:nvSpPr>
          <p:cNvPr id="24" name="Shape 21"/>
          <p:cNvSpPr/>
          <p:nvPr/>
        </p:nvSpPr>
        <p:spPr>
          <a:xfrm>
            <a:off x="5013603" y="5014317"/>
            <a:ext cx="3621762" cy="923925"/>
          </a:xfrm>
          <a:prstGeom prst="roundRect">
            <a:avLst>
              <a:gd name="adj" fmla="val 670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5902643" y="5169337"/>
            <a:ext cx="1843683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Binaria</a:t>
            </a:r>
            <a:endParaRPr lang="en-US" sz="1450" dirty="0"/>
          </a:p>
        </p:txBody>
      </p:sp>
      <p:sp>
        <p:nvSpPr>
          <p:cNvPr id="26" name="Text 23"/>
          <p:cNvSpPr/>
          <p:nvPr/>
        </p:nvSpPr>
        <p:spPr>
          <a:xfrm>
            <a:off x="5168622" y="5547241"/>
            <a:ext cx="3311723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Eficiente, requiere lista ordenada</a:t>
            </a:r>
            <a:endParaRPr lang="en-US" sz="1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83300"/>
            <a:ext cx="71269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Implementación y Pruebas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133951" y="1987391"/>
            <a:ext cx="721625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Para la implementación, se abordó el problema de ordenar y buscar en 10,000 números aleatorios. Las pruebas se realizaron con algoritmos representativos, validando la corrección y la consistencia de los tiempos con la teoría.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1732240"/>
            <a:ext cx="30480" cy="1961912"/>
          </a:xfrm>
          <a:prstGeom prst="rect">
            <a:avLst/>
          </a:prstGeom>
          <a:solidFill>
            <a:srgbClr val="D2600F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3949303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208603" y="4183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Problema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8224" y="4674156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Ordenar 10,000 números aleatorios y buscar elementos.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467" y="3949303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100280" y="4183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Decisiones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919901" y="467415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Algoritmos representativos, validación con sorted().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224111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3154323" y="64585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Validación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028224" y="6948964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Algoritmos correctos, mediciones de tiempo coherentes.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84609"/>
            <a:ext cx="57719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Metodología Utilizada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1733550"/>
            <a:ext cx="30480" cy="5811441"/>
          </a:xfrm>
          <a:prstGeom prst="roundRect">
            <a:avLst>
              <a:gd name="adj" fmla="val 312558"/>
            </a:avLst>
          </a:prstGeom>
          <a:solidFill>
            <a:srgbClr val="E2C8B5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197346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2C8B5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17335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60" y="1776055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69411" y="18114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Investigación Previa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669411" y="2301835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Revisión bibliográfica y análisis de implementaciones.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6760012" y="335827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2C8B5"/>
          </a:solidFill>
          <a:ln/>
        </p:spPr>
      </p:sp>
      <p:sp>
        <p:nvSpPr>
          <p:cNvPr id="11" name="Shape 7"/>
          <p:cNvSpPr/>
          <p:nvPr/>
        </p:nvSpPr>
        <p:spPr>
          <a:xfrm>
            <a:off x="6280190" y="31183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260" y="3160871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669411" y="3196233"/>
            <a:ext cx="30913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Desarrollo Incremental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669411" y="3686651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Implementación individual, pruebas unitarias y optimización.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6760012" y="510599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2C8B5"/>
          </a:solidFill>
          <a:ln/>
        </p:spPr>
      </p:sp>
      <p:sp>
        <p:nvSpPr>
          <p:cNvPr id="16" name="Shape 11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4908590"/>
            <a:ext cx="340162" cy="42529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669411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Pruebas  Validación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669411" y="5434370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Listas de distintos tamaños, casos límite y comparación con sorted().</a:t>
            </a:r>
            <a:endParaRPr lang="en-US" sz="1750" dirty="0"/>
          </a:p>
        </p:txBody>
      </p:sp>
      <p:sp>
        <p:nvSpPr>
          <p:cNvPr id="20" name="Shape 14"/>
          <p:cNvSpPr/>
          <p:nvPr/>
        </p:nvSpPr>
        <p:spPr>
          <a:xfrm>
            <a:off x="6760012" y="6853714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2C8B5"/>
          </a:solidFill>
          <a:ln/>
        </p:spPr>
      </p:sp>
      <p:sp>
        <p:nvSpPr>
          <p:cNvPr id="21" name="Shape 15"/>
          <p:cNvSpPr/>
          <p:nvPr/>
        </p:nvSpPr>
        <p:spPr>
          <a:xfrm>
            <a:off x="6280190" y="661380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6656308"/>
            <a:ext cx="340162" cy="425291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669411" y="66916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Herramientas</a:t>
            </a:r>
            <a:endParaRPr lang="en-US" sz="2200" dirty="0"/>
          </a:p>
        </p:txBody>
      </p:sp>
      <p:sp>
        <p:nvSpPr>
          <p:cNvPr id="24" name="Text 17"/>
          <p:cNvSpPr/>
          <p:nvPr/>
        </p:nvSpPr>
        <p:spPr>
          <a:xfrm>
            <a:off x="7669411" y="7182088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3.10, VS Code, random, timeit, GitHub.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661" y="564952"/>
            <a:ext cx="5215533" cy="641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Resultados Obtenidos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1026557" y="1848326"/>
            <a:ext cx="12885182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Algoritmos como Quicksort y Mergesort demuestran mayor eficiencia en ordenamiento, mientras que la búsqueda binaria supera significativamente a la lineal en listas ordenadas.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18661" y="1617345"/>
            <a:ext cx="22860" cy="1119187"/>
          </a:xfrm>
          <a:prstGeom prst="rect">
            <a:avLst/>
          </a:prstGeom>
          <a:solidFill>
            <a:srgbClr val="D2600F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6680" y="3198495"/>
            <a:ext cx="5532834" cy="372165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18661" y="7151132"/>
            <a:ext cx="6208990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endParaRPr lang="en-US" sz="16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916" y="3198495"/>
            <a:ext cx="5555575" cy="373689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40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Conclusiones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762958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1989773"/>
            <a:ext cx="29728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Impacto del Algoritmo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480191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elección del algoritmo afecta directamente el rendimiento con grandes datos.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432810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6596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Eficiencia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150042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Quicksort y Mergesort destacan en listas extensas.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793694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0205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Búsqueda Binaria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551092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Reafirma su ventaja en listas ordenadas.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154579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68022" y="63813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Mejoras Futuras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268022" y="687181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Incorporar más algoritmos y analizar uso de memoria.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2025-06-06T21:21:00Z</dcterms:created>
  <dcterms:modified xsi:type="dcterms:W3CDTF">2025-06-06T21:21:00Z</dcterms:modified>
</cp:coreProperties>
</file>